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handoutMasterIdLst>
    <p:handoutMasterId r:id="rId22"/>
  </p:handoutMasterIdLst>
  <p:sldIdLst>
    <p:sldId id="256" r:id="rId2"/>
    <p:sldId id="279" r:id="rId3"/>
    <p:sldId id="257" r:id="rId4"/>
    <p:sldId id="280" r:id="rId5"/>
    <p:sldId id="258" r:id="rId6"/>
    <p:sldId id="259" r:id="rId7"/>
    <p:sldId id="261" r:id="rId8"/>
    <p:sldId id="262" r:id="rId9"/>
    <p:sldId id="260" r:id="rId10"/>
    <p:sldId id="263" r:id="rId11"/>
    <p:sldId id="266" r:id="rId12"/>
    <p:sldId id="271" r:id="rId13"/>
    <p:sldId id="272" r:id="rId14"/>
    <p:sldId id="273" r:id="rId15"/>
    <p:sldId id="264" r:id="rId16"/>
    <p:sldId id="265" r:id="rId17"/>
    <p:sldId id="268" r:id="rId18"/>
    <p:sldId id="269" r:id="rId19"/>
    <p:sldId id="270" r:id="rId20"/>
    <p:sldId id="277" r:id="rId21"/>
  </p:sldIdLst>
  <p:sldSz cx="9144000" cy="6858000" type="screen4x3"/>
  <p:notesSz cx="6858000" cy="9144000"/>
  <p:embeddedFontLst>
    <p:embeddedFont>
      <p:font typeface="Angsana New" pitchFamily="18" charset="-34"/>
      <p:regular r:id="rId23"/>
      <p:bold r:id="rId24"/>
      <p:italic r:id="rId25"/>
      <p:boldItalic r:id="rId26"/>
    </p:embeddedFont>
    <p:embeddedFont>
      <p:font typeface="Cordia New" pitchFamily="34" charset="-34"/>
      <p:regular r:id="rId27"/>
      <p:bold r:id="rId28"/>
      <p:italic r:id="rId29"/>
      <p:boldItalic r:id="rId30"/>
    </p:embeddedFont>
    <p:embeddedFont>
      <p:font typeface="Calibri" pitchFamily="34" charset="0"/>
      <p:regular r:id="rId31"/>
      <p:bold r:id="rId32"/>
      <p:italic r:id="rId33"/>
      <p:boldItalic r:id="rId34"/>
    </p:embeddedFont>
    <p:embeddedFont>
      <p:font typeface="TH SarabunPSK" pitchFamily="34" charset="-34"/>
      <p:regular r:id="rId35"/>
      <p:bold r:id="rId36"/>
      <p:italic r:id="rId37"/>
      <p:boldItalic r:id="rId38"/>
    </p:embeddedFont>
    <p:embeddedFont>
      <p:font typeface="Browallia New" pitchFamily="34" charset="-34"/>
      <p:regular r:id="rId39"/>
      <p:bold r:id="rId40"/>
      <p:italic r:id="rId41"/>
      <p:boldItalic r:id="rId42"/>
    </p:embeddedFont>
    <p:embeddedFont>
      <p:font typeface="Wingdings 2" pitchFamily="18" charset="2"/>
      <p:regular r:id="rId43"/>
    </p:embeddedFont>
    <p:embeddedFont>
      <p:font typeface="TH SarabunIT๙" pitchFamily="34" charset="-34"/>
      <p:regular r:id="rId44"/>
      <p:bold r:id="rId45"/>
      <p:italic r:id="rId46"/>
      <p:boldItalic r:id="rId47"/>
    </p:embeddedFont>
    <p:embeddedFont>
      <p:font typeface="Constantia" pitchFamily="18" charset="0"/>
      <p:regular r:id="rId48"/>
      <p:bold r:id="rId49"/>
      <p:italic r:id="rId50"/>
      <p:boldItalic r:id="rId51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FF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69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font" Target="fonts/font20.fntdata"/><Relationship Id="rId47" Type="http://schemas.openxmlformats.org/officeDocument/2006/relationships/font" Target="fonts/font25.fntdata"/><Relationship Id="rId50" Type="http://schemas.openxmlformats.org/officeDocument/2006/relationships/font" Target="fonts/font28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Relationship Id="rId46" Type="http://schemas.openxmlformats.org/officeDocument/2006/relationships/font" Target="fonts/font2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font" Target="fonts/font19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45" Type="http://schemas.openxmlformats.org/officeDocument/2006/relationships/font" Target="fonts/font23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49" Type="http://schemas.openxmlformats.org/officeDocument/2006/relationships/font" Target="fonts/font2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font" Target="fonts/font22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font" Target="fonts/font21.fntdata"/><Relationship Id="rId48" Type="http://schemas.openxmlformats.org/officeDocument/2006/relationships/font" Target="fonts/font26.fntdata"/><Relationship Id="rId8" Type="http://schemas.openxmlformats.org/officeDocument/2006/relationships/slide" Target="slides/slide7.xml"/><Relationship Id="rId51" Type="http://schemas.openxmlformats.org/officeDocument/2006/relationships/font" Target="fonts/font29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F1915-2B56-4849-8D2A-C352DDE45C8A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26F3CA-2E02-46B3-9393-029F5E60CA01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958908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48D8C30-3DF5-4190-AF3F-E9EADE1952CF}" type="datetimeFigureOut">
              <a:rPr lang="th-TH" smtClean="0"/>
              <a:pPr/>
              <a:t>03/09/58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46C8D77-F718-4B77-8195-775C19E51487}" type="slidenum">
              <a:rPr lang="th-TH" smtClean="0"/>
              <a:pPr/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14744" y="272017"/>
            <a:ext cx="1643074" cy="2324155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42910" y="1643050"/>
            <a:ext cx="7851648" cy="4000528"/>
          </a:xfrm>
        </p:spPr>
        <p:txBody>
          <a:bodyPr>
            <a:normAutofit/>
          </a:bodyPr>
          <a:lstStyle/>
          <a:p>
            <a:pPr algn="ctr"/>
            <a:r>
              <a:rPr lang="th-TH" sz="5400" dirty="0" smtClean="0">
                <a:solidFill>
                  <a:srgbClr val="000099"/>
                </a:solidFill>
                <a:effectLst/>
                <a:latin typeface="TH SarabunPSK" pitchFamily="34" charset="-34"/>
                <a:cs typeface="TH SarabunPSK" pitchFamily="34" charset="-34"/>
              </a:rPr>
              <a:t>ปัญหาการบริหารงานบุคคล</a:t>
            </a:r>
            <a:br>
              <a:rPr lang="th-TH" sz="5400" dirty="0" smtClean="0">
                <a:solidFill>
                  <a:srgbClr val="000099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5400" dirty="0" smtClean="0">
                <a:solidFill>
                  <a:srgbClr val="000099"/>
                </a:solidFill>
                <a:effectLst/>
                <a:latin typeface="TH SarabunPSK" pitchFamily="34" charset="-34"/>
                <a:cs typeface="TH SarabunPSK" pitchFamily="34" charset="-34"/>
              </a:rPr>
              <a:t>ที่พบจากการพิจารณาอุทธรณ์</a:t>
            </a:r>
            <a:br>
              <a:rPr lang="th-TH" sz="5400" dirty="0" smtClean="0">
                <a:solidFill>
                  <a:srgbClr val="000099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r>
              <a:rPr lang="th-TH" sz="5400" dirty="0" smtClean="0">
                <a:solidFill>
                  <a:srgbClr val="000099"/>
                </a:solidFill>
                <a:effectLst/>
                <a:latin typeface="TH SarabunPSK" pitchFamily="34" charset="-34"/>
                <a:cs typeface="TH SarabunPSK" pitchFamily="34" charset="-34"/>
              </a:rPr>
              <a:t>และร้องทุกข์</a:t>
            </a:r>
            <a:br>
              <a:rPr lang="th-TH" sz="5400" dirty="0" smtClean="0">
                <a:solidFill>
                  <a:srgbClr val="000099"/>
                </a:solidFill>
                <a:effectLst/>
                <a:latin typeface="TH SarabunPSK" pitchFamily="34" charset="-34"/>
                <a:cs typeface="TH SarabunPSK" pitchFamily="34" charset="-34"/>
              </a:rPr>
            </a:br>
            <a:endParaRPr lang="th-TH" sz="5400" dirty="0">
              <a:solidFill>
                <a:srgbClr val="000099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860652"/>
            <a:ext cx="9144000" cy="542812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47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      ศาลมีคำพิพากษาแล้ว (ศาลชั้นต้น)</a:t>
            </a:r>
          </a:p>
          <a:p>
            <a:pPr>
              <a:spcBef>
                <a:spcPts val="0"/>
              </a:spcBef>
              <a:buNone/>
            </a:pPr>
            <a:r>
              <a:rPr lang="th-TH" sz="47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 ๑.ไม่มีความผิด ให้เลื่อนขั้นเงินเดือนที่รอไว้</a:t>
            </a:r>
          </a:p>
          <a:p>
            <a:pPr>
              <a:spcBef>
                <a:spcPts val="0"/>
              </a:spcBef>
              <a:buNone/>
            </a:pPr>
            <a:r>
              <a:rPr lang="th-TH" sz="47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 ๒.ให้ลงโทษเบากว่าจำคุก ให้งดครั้งที่</a:t>
            </a:r>
            <a:br>
              <a:rPr lang="th-TH" sz="47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7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ศาลมีคำพิพากษา (ครั้งเดียว)</a:t>
            </a:r>
          </a:p>
          <a:p>
            <a:pPr>
              <a:spcBef>
                <a:spcPts val="0"/>
              </a:spcBef>
              <a:buNone/>
            </a:pPr>
            <a:r>
              <a:rPr lang="th-TH" sz="47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 ๓.ให้ลงโทษจำคุก หรือหนักกว่าจำคุก ให้งดทุกครั้ง</a:t>
            </a:r>
          </a:p>
          <a:p>
            <a:pPr>
              <a:spcBef>
                <a:spcPts val="0"/>
              </a:spcBef>
              <a:buNone/>
            </a:pPr>
            <a:r>
              <a:rPr lang="th-TH" sz="47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ที่รอไว้ (การที่ศาลสั่งให้รอการลงโทษ ไม่ถือว่าเบากว่าจำคุก ต้องถูกงด ตามข้อ ๓)</a:t>
            </a:r>
          </a:p>
          <a:p>
            <a:pPr>
              <a:buNone/>
            </a:pPr>
            <a:endParaRPr lang="th-TH" sz="4700" b="1" dirty="0" smtClean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endParaRPr lang="th-TH" sz="47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รูปภาพ 7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10" y="2071678"/>
            <a:ext cx="8229600" cy="3636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ก.ค.ศ. จะมีมติ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-ให้เพิกถอน มติ อ.ก.ค.ศ. 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- เพิกถอนคำสั่ง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-ให้ดำเนินการใหม่ ให้ถูกต้อง  </a:t>
            </a:r>
            <a:endParaRPr lang="th-TH" sz="44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428728" y="808376"/>
            <a:ext cx="6715172" cy="9644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กรณีไม่ดำเนินการตามหลักเกณฑ์</a:t>
            </a:r>
            <a:endParaRPr lang="th-TH" sz="4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รูปภาพ 7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608092"/>
            <a:ext cx="8543956" cy="4215846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h-TH" sz="2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การประชุม อ.ก.ค.ศ.เขตฯ โดยมีอนุกรรมการ</a:t>
            </a:r>
            <a:b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ซึ่งเป็นคณะกรรมการกลั่นกรองการย้าย</a:t>
            </a:r>
            <a:b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เข้าร่วมพิจารณามีมติด้วย ถือได้ว่า</a:t>
            </a:r>
            <a:b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มีสภาพร้ายแรง อันอาจทำให้การพิจารณา</a:t>
            </a:r>
            <a:b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5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ไม่เป็นกลาง</a:t>
            </a:r>
          </a:p>
          <a:p>
            <a:pPr>
              <a:buNone/>
            </a:pPr>
            <a:endParaRPr lang="th-TH" sz="4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3347864" y="797331"/>
            <a:ext cx="2520280" cy="100811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5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การย้าย</a:t>
            </a:r>
            <a:endParaRPr lang="th-TH" sz="5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0034" y="1609710"/>
            <a:ext cx="8643966" cy="417646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6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อ.ก.ค.ศ.เขตฯ มีมติอนุมัติย้ายต่างไปจาก</a:t>
            </a:r>
            <a:br>
              <a:rPr lang="th-TH" sz="6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ที่คณะกรรมการกลั่นกรองการย้ายเสนอ</a:t>
            </a:r>
            <a:br>
              <a:rPr lang="th-TH" sz="6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โดยปกติจะกระทำมิได้ แต่หากมีเหตุผลโดยชอบ</a:t>
            </a:r>
            <a:br>
              <a:rPr lang="th-TH" sz="6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6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ก็กระทำได้ โดยให้บันทึกเหตุผลไว้ให้ชัดเจน</a:t>
            </a:r>
            <a:endParaRPr lang="th-TH" sz="48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>
              <a:buNone/>
            </a:pPr>
            <a:r>
              <a:rPr lang="th-TH" sz="57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6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การย้ายจะต้องขอความเห็นคณะกรรมการสถานศึกษามาประกอบการพิจารณาด้วย</a:t>
            </a:r>
            <a:endParaRPr lang="th-TH" sz="6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23528" y="1052736"/>
            <a:ext cx="8820472" cy="54006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 การออกคำสั่งย้ายล่วงหน้าให้คำสั่งมีผลในวันที่   ผอ.เขตฯ จะต้องพ้นจากตำแหน่ง กระทำได้ในกรณีเป็นการสั่งตามมติ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มติ ค.ร.ม.ที่ </a:t>
            </a:r>
            <a:r>
              <a:rPr lang="th-TH" sz="44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นร.</a:t>
            </a: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๐๒๐๕/ว ๑๒๓ ลงวันที่ ๑๘ ก.ย.๔๓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“ผู้มีอำนาจแต่งตั้งซึ่งรู้อยู่แล้วว่าจะต้องพ้นจากหน้าที่ราชการ ไม่ว่าด้วยเหตุผลใดๆก็ตาม ไม่พึงออกคำสั่งแต่งตั้งไว้ล่วงหน้าให้มีผลเมื่อผู้ออกคำสั่งพ้นจากหน้าที่ ไปแล้ว”</a:t>
            </a:r>
          </a:p>
          <a:p>
            <a:pPr>
              <a:buNone/>
            </a:pPr>
            <a:endParaRPr lang="th-TH" sz="44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51520" y="1628800"/>
            <a:ext cx="8892480" cy="4355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46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   </a:t>
            </a:r>
            <a:r>
              <a:rPr lang="th-TH" sz="5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การแต่งตั้งคณะกรรมการสอบสวน</a:t>
            </a:r>
          </a:p>
          <a:p>
            <a:pPr>
              <a:buNone/>
            </a:pPr>
            <a:r>
              <a:rPr lang="th-TH" sz="46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- ต้องกระทำโดยผู้มีอำนาจ</a:t>
            </a:r>
          </a:p>
          <a:p>
            <a:pPr>
              <a:buNone/>
            </a:pPr>
            <a:r>
              <a:rPr lang="th-TH" sz="46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วินัยไม่ร้ายแรง     ผู้บังคับบัญชาเป็นผู้สั่งแต่งตั้ง</a:t>
            </a:r>
          </a:p>
          <a:p>
            <a:pPr>
              <a:buNone/>
            </a:pPr>
            <a:r>
              <a:rPr lang="th-TH" sz="46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วินัยอย่างร้ายแรง ผู้มีอำนาจตามมาตรา ๕๓ สั่งแต่งตั้ง</a:t>
            </a:r>
            <a:endParaRPr lang="th-TH" sz="46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5472608" cy="9361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การดำเนินการทางวินัย</a:t>
            </a:r>
            <a:endParaRPr lang="th-TH" sz="4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รูปภาพ 7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39552" y="1215562"/>
            <a:ext cx="8443882" cy="49497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  กรรมการต้องมีคุณสมบัติตามที่กฎหมายกำหนด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การแต่งตั้งคณะกรรมการสอบสวนวินัยอย่างร้ายแรง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- ประธานกรรมการต้องดำรงตำแหน่งและ</a:t>
            </a:r>
            <a:r>
              <a:rPr lang="th-TH" sz="4400" b="1" dirty="0" err="1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วิทย</a:t>
            </a: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ฐานะ   ไม่ต่ำกว่าผู้ถูกกล่าวหา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- ต้องมีนิติกรหรือผู้ได้รับปริญญาทางกฎหมายหรือ  ผ่านการอบรมตามหลักสูตรที่ ก.ค.ศ. กำหนด</a:t>
            </a:r>
            <a:endParaRPr lang="th-TH" sz="44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รูปภาพ 7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82468" y="1305591"/>
            <a:ext cx="8506718" cy="5042883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- ต้องมีการแจ้งข้อกล่าวหาและสรุปพยานหลักฐานที่สนับสนุนข้อกล่าวหา (</a:t>
            </a:r>
            <a:r>
              <a:rPr lang="th-TH" sz="40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สว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.๓) ให้ผู้ถูกกล่าวหาทราบว่า</a:t>
            </a:r>
            <a:b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ได้กระทำการใด เมื่อใด อย่างไร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- และให้โอกาสผู้ถูกกล่าวหาให้ถ้อยคำ หรือชี้แจง </a:t>
            </a:r>
            <a:b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แก้ข้อกล่าวหาและโต้แย้งแสดงพยานหลักฐานของตน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- การออกคำสั่งลงโทษในข้อกล่าวหาที่มิได้มีการแจ้ง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ข้อกล่าวหามาก่อน เป็นคำสั่งลงโทษที่ไม่ชอบด้วยกฎหมาย</a:t>
            </a:r>
          </a:p>
          <a:p>
            <a:pPr>
              <a:buNone/>
            </a:pPr>
            <a:endParaRPr lang="th-TH" sz="40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59832" y="6023610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" name="รูปภาพ 5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91680" y="692696"/>
            <a:ext cx="4968552" cy="102179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53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การสอบสวนพยานเด็ก</a:t>
            </a:r>
            <a:endParaRPr lang="th-TH" sz="53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057308" y="2005940"/>
            <a:ext cx="7800972" cy="39433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เด็กอายุไม่เกิน </a:t>
            </a:r>
            <a:r>
              <a:rPr lang="en-US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18 </a:t>
            </a: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ปี</a:t>
            </a:r>
          </a:p>
          <a:p>
            <a:pPr marL="0" indent="0">
              <a:buNone/>
            </a:pPr>
            <a:r>
              <a:rPr lang="en-US" sz="48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ต้องมีข้าราชการครูที่เป็นกลางและเชื่อถือได้</a:t>
            </a:r>
            <a:endParaRPr lang="en-US" sz="4400" b="1" dirty="0" smtClean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  <a:p>
            <a:pPr marL="0" indent="0">
              <a:buNone/>
            </a:pPr>
            <a:r>
              <a:rPr lang="en-US" sz="48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และบุคคลที่เด็กร้องขอหรือไว้วางใจ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เข้าร่วมในการสอบปากคำ</a:t>
            </a:r>
            <a:endParaRPr lang="th-TH" sz="44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97685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           </a:t>
            </a:r>
            <a:r>
              <a:rPr lang="th-TH" sz="5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การสั่งลงโทษ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- ต้องมีอำนาจการลงโทษตามสถานโทษที่กฎหมายกำหนด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- คำสั่งลงโทษต้องแสดงว่าผู้ถูกลงโทษกระทำผิดกรณีใด </a:t>
            </a:r>
            <a:b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มาตราใด และเหตุผลในการพิจารณาสั่งลงโทษ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- ต้องแจ้งสิทธิในการอุทธรณ์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- การลงโทษบุคลากรทางการศึกษาอื่น ๓๘ ค.(๒) จะลงโทษ</a:t>
            </a:r>
            <a:b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ลดขั้นเงินเดือนไม่ได้ ให้เปลี่ยนเป็นโทษตัดเงินเดือน ๕</a:t>
            </a:r>
            <a:r>
              <a:rPr lang="en-US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%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th-TH" sz="4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เป็นเวลา ๓ เดือน</a:t>
            </a:r>
            <a:endParaRPr lang="th-TH" sz="4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87824" y="6177498"/>
            <a:ext cx="59293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0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0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97685"/>
            <a:ext cx="1143008" cy="1616803"/>
          </a:xfrm>
          <a:prstGeom prst="rect">
            <a:avLst/>
          </a:prstGeom>
        </p:spPr>
      </p:pic>
      <p:sp>
        <p:nvSpPr>
          <p:cNvPr id="2" name="สี่เหลี่ยมผืนผ้ามุมมน 1"/>
          <p:cNvSpPr/>
          <p:nvPr/>
        </p:nvSpPr>
        <p:spPr>
          <a:xfrm>
            <a:off x="1979712" y="620688"/>
            <a:ext cx="3431304" cy="93610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TH SarabunPSK" pitchFamily="34" charset="-34"/>
                <a:cs typeface="TH SarabunPSK" pitchFamily="34" charset="-34"/>
              </a:rPr>
              <a:t>  </a:t>
            </a:r>
            <a:endParaRPr lang="th-TH" sz="20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4327049"/>
          </a:xfrm>
        </p:spPr>
        <p:txBody>
          <a:bodyPr>
            <a:normAutofit lnSpcReduction="10000"/>
          </a:bodyPr>
          <a:lstStyle/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44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องค์ประกอบ</a:t>
            </a: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อนุกรรมการจำนวน ๑๐ คน</a:t>
            </a:r>
          </a:p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44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องค์ประชุม</a:t>
            </a: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 (มาตรา ๑๖ วรรคหนึ่ง)</a:t>
            </a:r>
          </a:p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การประชุมต้องมีกรรมการมาประชุมไม่น้อยกว่ากึ่งหนึ่ง</a:t>
            </a:r>
          </a:p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</a:t>
            </a:r>
            <a:r>
              <a:rPr lang="th-TH" sz="4400" b="1" u="sng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มติ</a:t>
            </a: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ไม่น้อยกว่ากึ่งหนึ่งของกรรมการที่มาประชุม</a:t>
            </a:r>
          </a:p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การวินิจฉัยชี้ขาด ให้ถือเสียงข้างมาก</a:t>
            </a:r>
          </a:p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กรณีเสียงเท่ากัน  ให้ประธานออกเสียงเพิ่มขึ้น</a:t>
            </a:r>
            <a:b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                        เป็นเสียงชี้ขาด</a:t>
            </a:r>
          </a:p>
        </p:txBody>
      </p:sp>
      <p:pic>
        <p:nvPicPr>
          <p:cNvPr id="5" name="รูปภาพ 4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3"/>
            <a:ext cx="1143008" cy="1484808"/>
          </a:xfrm>
          <a:prstGeom prst="rect">
            <a:avLst/>
          </a:prstGeom>
        </p:spPr>
      </p:pic>
      <p:sp>
        <p:nvSpPr>
          <p:cNvPr id="6" name="ตัวยึดเนื้อหา 2"/>
          <p:cNvSpPr txBox="1">
            <a:spLocks/>
          </p:cNvSpPr>
          <p:nvPr/>
        </p:nvSpPr>
        <p:spPr>
          <a:xfrm>
            <a:off x="-36512" y="5445224"/>
            <a:ext cx="9001000" cy="576064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None/>
            </a:pPr>
            <a:r>
              <a:rPr lang="th-TH" sz="3000" b="1" dirty="0" smtClean="0">
                <a:latin typeface="TH SarabunPSK" pitchFamily="34" charset="-34"/>
                <a:cs typeface="TH SarabunPSK" pitchFamily="34" charset="-34"/>
              </a:rPr>
              <a:t>  (แจ้งตามหนังสือสำนักงาน ก.ค.ศ. ที่ ศธ. ๐๒๐๖.๙/๔๖๓ ลงวันที่ ๗ กรกฎาคม ๒๕๔๘ 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071802" y="595160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ชื่อเรื่อง 1"/>
          <p:cNvSpPr txBox="1">
            <a:spLocks/>
          </p:cNvSpPr>
          <p:nvPr/>
        </p:nvSpPr>
        <p:spPr>
          <a:xfrm>
            <a:off x="2411760" y="476672"/>
            <a:ext cx="4104456" cy="7704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0" rIns="0" bIns="0" anchor="b">
            <a:normAutofit fontScale="67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72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การประชุม</a:t>
            </a:r>
            <a:endParaRPr lang="th-TH" sz="7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0527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1560" y="2863196"/>
            <a:ext cx="8229600" cy="2293996"/>
          </a:xfrm>
        </p:spPr>
        <p:txBody>
          <a:bodyPr>
            <a:noAutofit/>
          </a:bodyPr>
          <a:lstStyle/>
          <a:p>
            <a:pPr algn="ctr"/>
            <a:r>
              <a:rPr lang="th-TH" sz="12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สวัสดี</a:t>
            </a:r>
            <a:endParaRPr lang="th-TH" sz="12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772083"/>
            <a:ext cx="1928826" cy="272835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67744" y="714356"/>
            <a:ext cx="4104456" cy="113046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sz="7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การประชุม</a:t>
            </a:r>
            <a:endParaRPr lang="th-TH" sz="7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7544" y="2204864"/>
            <a:ext cx="8533612" cy="3441156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th-TH" sz="176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พ.ร.บ.วิธีปฏิบัติราชการทางปกครอง พ.ศ.๒๕๓๙ ม.๘๐</a:t>
            </a:r>
          </a:p>
          <a:p>
            <a:pPr>
              <a:buNone/>
            </a:pPr>
            <a:r>
              <a:rPr lang="th-TH" sz="16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- ประธานกรรมการเป็นผู้มีอำนาจในการเรียกประชุม</a:t>
            </a:r>
          </a:p>
          <a:p>
            <a:pPr>
              <a:buNone/>
            </a:pPr>
            <a:r>
              <a:rPr lang="th-TH" sz="16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- การนัดประชุมต้องทำเป็นหนังสือ</a:t>
            </a:r>
          </a:p>
          <a:p>
            <a:pPr>
              <a:buNone/>
            </a:pPr>
            <a:r>
              <a:rPr lang="th-TH" sz="16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- แจ้งให้กรรมการทราบล่วงหน้าไม่น้อยกว่า ๓ วัน        </a:t>
            </a:r>
          </a:p>
          <a:p>
            <a:pPr>
              <a:buNone/>
            </a:pPr>
            <a:r>
              <a:rPr lang="th-TH" sz="16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  เว้นแต่จะได้บอกนัดในที่ประชุมแล้ว</a:t>
            </a:r>
          </a:p>
          <a:p>
            <a:pPr>
              <a:buNone/>
            </a:pPr>
            <a:r>
              <a:rPr lang="th-TH" sz="16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  <a:t>- ในกรณีเร่งด่วนประธานจะนัดประชุมเป็นอย่างอื่นก็ได้</a:t>
            </a:r>
            <a:br>
              <a:rPr lang="th-TH" sz="16000" b="1" dirty="0" smtClean="0">
                <a:solidFill>
                  <a:srgbClr val="000099"/>
                </a:solidFill>
                <a:latin typeface="TH SarabunPSK" pitchFamily="34" charset="-34"/>
                <a:cs typeface="TH SarabunPSK" pitchFamily="34" charset="-34"/>
              </a:rPr>
            </a:br>
            <a:endParaRPr lang="th-TH" sz="16000" b="1" dirty="0">
              <a:solidFill>
                <a:srgbClr val="000099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6552728" cy="792088"/>
          </a:xfrm>
        </p:spPr>
        <p:txBody>
          <a:bodyPr>
            <a:normAutofit/>
          </a:bodyPr>
          <a:lstStyle/>
          <a:p>
            <a:r>
              <a:rPr lang="th-TH" sz="4000" b="1" dirty="0" smtClean="0">
                <a:solidFill>
                  <a:srgbClr val="000099"/>
                </a:solidFill>
                <a:latin typeface="TH SarabunIT๙" pitchFamily="34" charset="-34"/>
                <a:cs typeface="TH SarabunIT๙" pitchFamily="34" charset="-34"/>
              </a:rPr>
              <a:t>การหามติที่ประชุม </a:t>
            </a:r>
            <a:r>
              <a:rPr lang="th-TH" sz="4000" dirty="0" smtClean="0">
                <a:solidFill>
                  <a:srgbClr val="000099"/>
                </a:solidFill>
                <a:latin typeface="TH SarabunIT๙" pitchFamily="34" charset="-34"/>
                <a:cs typeface="TH SarabunIT๙" pitchFamily="34" charset="-34"/>
              </a:rPr>
              <a:t>เรื่องเสร็จที่ ๑๑๗๘/๒๕๕๘</a:t>
            </a:r>
            <a:endParaRPr lang="th-TH" sz="4000" dirty="0">
              <a:solidFill>
                <a:srgbClr val="000099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160060"/>
            <a:ext cx="8075240" cy="5164540"/>
          </a:xfrm>
        </p:spPr>
        <p:txBody>
          <a:bodyPr>
            <a:normAutofit fontScale="92500" lnSpcReduction="20000"/>
          </a:bodyPr>
          <a:lstStyle/>
          <a:p>
            <a:endParaRPr lang="th-TH" dirty="0" smtClean="0"/>
          </a:p>
          <a:p>
            <a:r>
              <a:rPr lang="th-TH" sz="3500" b="1" dirty="0" smtClean="0"/>
              <a:t> </a:t>
            </a:r>
            <a:r>
              <a:rPr lang="th-TH" sz="3500" b="1" dirty="0" smtClean="0">
                <a:solidFill>
                  <a:srgbClr val="000099"/>
                </a:solidFill>
              </a:rPr>
              <a:t>องค์ประกอบ ก.</a:t>
            </a:r>
            <a:r>
              <a:rPr lang="th-TH" sz="3500" b="1" dirty="0" err="1" smtClean="0">
                <a:solidFill>
                  <a:srgbClr val="000099"/>
                </a:solidFill>
              </a:rPr>
              <a:t>อ.บ.ต</a:t>
            </a:r>
            <a:r>
              <a:rPr lang="th-TH" sz="3500" b="1" dirty="0" smtClean="0">
                <a:solidFill>
                  <a:srgbClr val="000099"/>
                </a:solidFill>
              </a:rPr>
              <a:t>. จังหวัด มี ๒๗ คน </a:t>
            </a:r>
          </a:p>
          <a:p>
            <a:r>
              <a:rPr lang="th-TH" sz="3500" b="1" dirty="0" smtClean="0">
                <a:solidFill>
                  <a:srgbClr val="000099"/>
                </a:solidFill>
              </a:rPr>
              <a:t> ลงมติเห็นชอบ ๑๑ คน       (นับเป็นคะแนนเสียง)</a:t>
            </a:r>
          </a:p>
          <a:p>
            <a:r>
              <a:rPr lang="th-TH" sz="3500" b="1" dirty="0" smtClean="0">
                <a:solidFill>
                  <a:srgbClr val="000099"/>
                </a:solidFill>
              </a:rPr>
              <a:t> ไม่เห็นชอบ ๑ คน               (นับเป็นคะแนนเสียง)</a:t>
            </a:r>
          </a:p>
          <a:p>
            <a:r>
              <a:rPr lang="th-TH" sz="3500" b="1" dirty="0" smtClean="0">
                <a:solidFill>
                  <a:srgbClr val="000099"/>
                </a:solidFill>
              </a:rPr>
              <a:t> งดออกเสียง ๘ คน             (ไม่นับเป็นคะแนนเสียง)</a:t>
            </a:r>
          </a:p>
          <a:p>
            <a:r>
              <a:rPr lang="th-TH" sz="3500" b="1" dirty="0" smtClean="0">
                <a:solidFill>
                  <a:srgbClr val="000099"/>
                </a:solidFill>
              </a:rPr>
              <a:t> ไม่อยู่ในที่ประชุม ๖ คน     (ไม่นับเป็นคะแนนเสียง) </a:t>
            </a:r>
          </a:p>
          <a:p>
            <a:r>
              <a:rPr lang="th-TH" sz="3500" b="1" dirty="0" smtClean="0">
                <a:solidFill>
                  <a:srgbClr val="000099"/>
                </a:solidFill>
              </a:rPr>
              <a:t> ไม่มาประชุม ๑ คน            (ไม่นับเป็นคะแนนเสียง)</a:t>
            </a:r>
          </a:p>
          <a:p>
            <a:pPr marL="0" indent="0">
              <a:buNone/>
            </a:pPr>
            <a:r>
              <a:rPr lang="en-US" sz="3500" b="1" dirty="0" smtClean="0">
                <a:solidFill>
                  <a:srgbClr val="000099"/>
                </a:solidFill>
              </a:rPr>
              <a:t>    </a:t>
            </a:r>
            <a:r>
              <a:rPr lang="th-TH" sz="3500" b="1" dirty="0" smtClean="0">
                <a:solidFill>
                  <a:srgbClr val="000099"/>
                </a:solidFill>
              </a:rPr>
              <a:t>นับเฉพาะกรรมการที่ออกเสียงลงคะแนนเห็นชอบ หรือ</a:t>
            </a:r>
            <a:br>
              <a:rPr lang="th-TH" sz="3500" b="1" dirty="0" smtClean="0">
                <a:solidFill>
                  <a:srgbClr val="000099"/>
                </a:solidFill>
              </a:rPr>
            </a:br>
            <a:r>
              <a:rPr lang="th-TH" sz="3500" b="1" dirty="0" smtClean="0">
                <a:solidFill>
                  <a:srgbClr val="000099"/>
                </a:solidFill>
              </a:rPr>
              <a:t>ไม่เห็นชอบ</a:t>
            </a:r>
          </a:p>
          <a:p>
            <a:pPr marL="0" indent="0">
              <a:buNone/>
            </a:pPr>
            <a:r>
              <a:rPr lang="th-TH" sz="3500" b="1" dirty="0">
                <a:solidFill>
                  <a:srgbClr val="000099"/>
                </a:solidFill>
              </a:rPr>
              <a:t> </a:t>
            </a:r>
            <a:r>
              <a:rPr lang="th-TH" sz="3500" b="1" dirty="0" smtClean="0">
                <a:solidFill>
                  <a:srgbClr val="000099"/>
                </a:solidFill>
              </a:rPr>
              <a:t>    กรรมการที่งดออกเสียงและกรรมการที่ขาดประชุมย่อมไม่อาจนำมานับเป็นคะแนนเสียงได้ </a:t>
            </a:r>
            <a:endParaRPr lang="th-TH" sz="3500" b="1" dirty="0">
              <a:solidFill>
                <a:srgbClr val="000099"/>
              </a:solidFill>
            </a:endParaRPr>
          </a:p>
        </p:txBody>
      </p:sp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35134" y="6095618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05812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" name="รูปภาพ 3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xfrm>
            <a:off x="2339752" y="723224"/>
            <a:ext cx="4968552" cy="866360"/>
          </a:xfrm>
        </p:spPr>
        <p:txBody>
          <a:bodyPr>
            <a:noAutofit/>
          </a:bodyPr>
          <a:lstStyle/>
          <a:p>
            <a:r>
              <a:rPr lang="th-TH" sz="6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การเลื่อนขั้นเงินเดือน</a:t>
            </a:r>
            <a:endParaRPr lang="th-TH" sz="60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8" name="ตัวยึดเนื้อหา 7"/>
          <p:cNvSpPr>
            <a:spLocks noGrp="1"/>
          </p:cNvSpPr>
          <p:nvPr>
            <p:ph idx="1"/>
          </p:nvPr>
        </p:nvSpPr>
        <p:spPr>
          <a:xfrm>
            <a:off x="395536" y="1988840"/>
            <a:ext cx="8748464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40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การเลื่อนขั้นเงินเดือนข้าราชการครู เป็นไปตามหลักเกณฑ์และวิธีการที่กำหนดใน กฎ ก.ค.ศ.</a:t>
            </a:r>
          </a:p>
          <a:p>
            <a:pPr>
              <a:buNone/>
            </a:pP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การเลื่อนขั้นเงินเดือนบุคลากรทางการศึกษาอื่น ตามมาตรา ๓๘ ค.(๒) ให้นำกฎ ก.พ. มาใช้บังคับโดยอนุโลม</a:t>
            </a:r>
          </a:p>
        </p:txBody>
      </p:sp>
      <p:sp>
        <p:nvSpPr>
          <p:cNvPr id="2" name="หน้ายิ้ม 1"/>
          <p:cNvSpPr/>
          <p:nvPr/>
        </p:nvSpPr>
        <p:spPr>
          <a:xfrm>
            <a:off x="747147" y="2204864"/>
            <a:ext cx="385120" cy="372061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หน้ายิ้ม 6"/>
          <p:cNvSpPr/>
          <p:nvPr/>
        </p:nvSpPr>
        <p:spPr>
          <a:xfrm>
            <a:off x="747147" y="3789040"/>
            <a:ext cx="385120" cy="372061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มุมมน 2"/>
          <p:cNvSpPr/>
          <p:nvPr/>
        </p:nvSpPr>
        <p:spPr>
          <a:xfrm>
            <a:off x="2123728" y="620688"/>
            <a:ext cx="4752528" cy="11521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642910" y="1253480"/>
            <a:ext cx="8358246" cy="52718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h-TH" sz="3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</a:t>
            </a: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ผู้บังคับบัญชาเป็นผู้ประเมินผลการปฏิบัติงาน </a:t>
            </a:r>
          </a:p>
          <a:p>
            <a:pPr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   ให้นำระบบเปิดมาใช้ในการพิจารณาเลื่อนขั้นเงินเดือน ตามมติคณะรัฐมนตรี ตามหนังสือ</a:t>
            </a:r>
            <a:b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สำนักเลขาธิการคณะรัฐมนตรี ที่ </a:t>
            </a:r>
            <a:r>
              <a:rPr lang="th-TH" sz="4400" b="1" dirty="0" err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นร</a:t>
            </a: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๐๒๐๕</a:t>
            </a:r>
            <a:r>
              <a:rPr lang="en-US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ว ๑๑๗      ลงวันที่ ๒๓ มิถุนายน ๒๕๔๐</a:t>
            </a:r>
            <a:endParaRPr lang="th-TH" sz="4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หน้ายิ้ม 5"/>
          <p:cNvSpPr/>
          <p:nvPr/>
        </p:nvSpPr>
        <p:spPr>
          <a:xfrm>
            <a:off x="892544" y="2996952"/>
            <a:ext cx="385120" cy="372061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หน้ายิ้ม 8"/>
          <p:cNvSpPr/>
          <p:nvPr/>
        </p:nvSpPr>
        <p:spPr>
          <a:xfrm>
            <a:off x="892544" y="2174870"/>
            <a:ext cx="385120" cy="372061"/>
          </a:xfrm>
          <a:prstGeom prst="smileyFac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ชื่อเรื่อง 5"/>
          <p:cNvSpPr>
            <a:spLocks noGrp="1"/>
          </p:cNvSpPr>
          <p:nvPr>
            <p:ph type="title"/>
          </p:nvPr>
        </p:nvSpPr>
        <p:spPr>
          <a:xfrm>
            <a:off x="2339752" y="723224"/>
            <a:ext cx="4968552" cy="866360"/>
          </a:xfrm>
        </p:spPr>
        <p:txBody>
          <a:bodyPr>
            <a:noAutofit/>
          </a:bodyPr>
          <a:lstStyle/>
          <a:p>
            <a:r>
              <a:rPr lang="th-TH" sz="60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การเลื่อนขั้นเงินเดือน</a:t>
            </a:r>
            <a:endParaRPr lang="th-TH" sz="60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1" name="รูปภาพ 10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  <p:sp>
        <p:nvSpPr>
          <p:cNvPr id="2" name="สี่เหลี่ยมผืนผ้ามุมมน 1"/>
          <p:cNvSpPr/>
          <p:nvPr/>
        </p:nvSpPr>
        <p:spPr>
          <a:xfrm>
            <a:off x="1979712" y="548680"/>
            <a:ext cx="4968552" cy="129614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32" y="2132856"/>
            <a:ext cx="8686768" cy="374441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๑. หัวหน้าส่วนราชการหรือผู้บังคับบัญชาประกาศ</a:t>
            </a:r>
          </a:p>
          <a:p>
            <a:pPr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หลักเกณฑ์และวิธีการเลื่อนขั้นเงินเดือน</a:t>
            </a:r>
          </a:p>
          <a:p>
            <a:pPr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๒. ผู้ประเมินแจ้งผลการประเมินให้ผู้ถูกประเมินทราบ</a:t>
            </a:r>
          </a:p>
          <a:p>
            <a:pPr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เป็นรายบุคคล</a:t>
            </a:r>
          </a:p>
          <a:p>
            <a:pPr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๓ .ประกาศผลการประเมิน</a:t>
            </a:r>
            <a:r>
              <a:rPr lang="th-TH" sz="44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ระดับ</a:t>
            </a:r>
            <a:r>
              <a:rPr lang="th-TH" sz="4400" b="1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ดีและดีเด่น</a:t>
            </a: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ในที่เปิดเผย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9" name="รูปภาพ 8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907704" y="714356"/>
            <a:ext cx="5328592" cy="11327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sz="7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ระบบเปิด</a:t>
            </a:r>
            <a:endParaRPr lang="th-TH" sz="7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282" y="2149794"/>
            <a:ext cx="8786874" cy="342234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๔. เปิดโอกาสให้ผู้ใต้บังคับบัญชาได้ชี้แจงให้ความเห็นหรือขอคำปรึกษาเกี่ยวกับผลการประเมินก่อนมีคำสั่งเลื่อนขั้นเงินเดือน</a:t>
            </a:r>
          </a:p>
          <a:p>
            <a:pPr>
              <a:buNone/>
            </a:pP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๕. เวียนหรือปิดประกาศคำสั่งเลื่อนขั้นเงินเดือน</a:t>
            </a:r>
            <a:b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</a:br>
            <a:r>
              <a:rPr lang="th-TH" sz="48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ให้ทุกคนทราบ</a:t>
            </a:r>
            <a:endParaRPr lang="th-TH" sz="48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907704" y="714356"/>
            <a:ext cx="5328592" cy="11327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sz="72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ระบบเปิด(ต่อ)</a:t>
            </a:r>
            <a:endParaRPr lang="th-TH" sz="72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รูปภาพ 7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24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5536" y="1556792"/>
            <a:ext cx="8568952" cy="4801166"/>
          </a:xfrm>
        </p:spPr>
        <p:txBody>
          <a:bodyPr>
            <a:normAutofit/>
          </a:bodyPr>
          <a:lstStyle/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- ถูกฟ้องคดีอาญาในความผิดเกี่ยวกับการปฏิบัติหน้าที่ราชการ หรือความผิดที่ทำให้เสื่อมเสียเกียรติศักดิ์ต่อตำแหน่งหน้าที่ราชการ</a:t>
            </a:r>
          </a:p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- ศาลได้ประทับรับฟ้อง </a:t>
            </a:r>
          </a:p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- รอการเลื่อนขั้นเงินเดือนไว้ก่อน </a:t>
            </a:r>
          </a:p>
          <a:p>
            <a:pPr marL="0">
              <a:spcBef>
                <a:spcPts val="0"/>
              </a:spcBef>
              <a:buNone/>
            </a:pPr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(บุคลากรทางการศึกษา ใช้กฎ ก.พ. โดยอนุโลมไม่ต้องรอการเลื่อนขั้น)</a:t>
            </a:r>
            <a:endParaRPr lang="th-TH" sz="44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1802" y="5857892"/>
            <a:ext cx="592935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สำนักงานคณะกรรมการข้าราชการครูและบุคลากรทางการศึกษา</a:t>
            </a:r>
          </a:p>
          <a:p>
            <a:pPr algn="r"/>
            <a:r>
              <a:rPr lang="en-US" sz="2500" b="1" dirty="0" smtClean="0">
                <a:solidFill>
                  <a:srgbClr val="003300"/>
                </a:solidFill>
                <a:latin typeface="TH SarabunPSK" pitchFamily="34" charset="-34"/>
                <a:cs typeface="TH SarabunPSK" pitchFamily="34" charset="-34"/>
              </a:rPr>
              <a:t>www.otepc.go.th</a:t>
            </a:r>
            <a:endParaRPr lang="th-TH" sz="2500" b="1" dirty="0">
              <a:solidFill>
                <a:srgbClr val="0033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ชื่อเรื่อง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820942" cy="8640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44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4000" b="1" dirty="0" smtClean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การรอการเลื่อนขั้นเงินเดือนกรณีถูกฟ้องคดีอาญา</a:t>
            </a:r>
            <a:endParaRPr lang="th-TH" sz="4000" b="1" dirty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8" name="รูปภาพ 7" descr="logo โปร่งใส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1143008" cy="16168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620</TotalTime>
  <Words>1005</Words>
  <Application>Microsoft Office PowerPoint</Application>
  <PresentationFormat>นำเสนอทางหน้าจอ (4:3)</PresentationFormat>
  <Paragraphs>131</Paragraphs>
  <Slides>20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9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20</vt:i4>
      </vt:variant>
    </vt:vector>
  </HeadingPairs>
  <TitlesOfParts>
    <vt:vector size="30" baseType="lpstr">
      <vt:lpstr>Arial</vt:lpstr>
      <vt:lpstr>Angsana New</vt:lpstr>
      <vt:lpstr>Cordia New</vt:lpstr>
      <vt:lpstr>Calibri</vt:lpstr>
      <vt:lpstr>TH SarabunPSK</vt:lpstr>
      <vt:lpstr>Browallia New</vt:lpstr>
      <vt:lpstr>Wingdings 2</vt:lpstr>
      <vt:lpstr>TH SarabunIT๙</vt:lpstr>
      <vt:lpstr>Constantia</vt:lpstr>
      <vt:lpstr>ไหลเวียน</vt:lpstr>
      <vt:lpstr>ปัญหาการบริหารงานบุคคล ที่พบจากการพิจารณาอุทธรณ์ และร้องทุกข์ </vt:lpstr>
      <vt:lpstr>  </vt:lpstr>
      <vt:lpstr>การประชุม</vt:lpstr>
      <vt:lpstr>การหามติที่ประชุม เรื่องเสร็จที่ ๑๑๗๘/๒๕๕๘</vt:lpstr>
      <vt:lpstr>การเลื่อนขั้นเงินเดือน</vt:lpstr>
      <vt:lpstr>การเลื่อนขั้นเงินเดือน</vt:lpstr>
      <vt:lpstr>ระบบเปิด</vt:lpstr>
      <vt:lpstr>ระบบเปิด(ต่อ)</vt:lpstr>
      <vt:lpstr>   การรอการเลื่อนขั้นเงินเดือนกรณีถูกฟ้องคดีอาญา</vt:lpstr>
      <vt:lpstr>งานนำเสนอ PowerPoint</vt:lpstr>
      <vt:lpstr>กรณีไม่ดำเนินการตามหลักเกณฑ์</vt:lpstr>
      <vt:lpstr>การย้าย</vt:lpstr>
      <vt:lpstr>งานนำเสนอ PowerPoint</vt:lpstr>
      <vt:lpstr>งานนำเสนอ PowerPoint</vt:lpstr>
      <vt:lpstr>การดำเนินการทางวินัย</vt:lpstr>
      <vt:lpstr>งานนำเสนอ PowerPoint</vt:lpstr>
      <vt:lpstr>งานนำเสนอ PowerPoint</vt:lpstr>
      <vt:lpstr>   การสอบสวนพยานเด็ก</vt:lpstr>
      <vt:lpstr>งานนำเสนอ PowerPoint</vt:lpstr>
      <vt:lpstr>สวัสดี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การดำเนินงาน ของ สำนักงาน ก.ค.ศ. (18 เมษายน – 10 สิงหาคม 2558)</dc:title>
  <dc:creator>admin</dc:creator>
  <cp:lastModifiedBy>admin</cp:lastModifiedBy>
  <cp:revision>78</cp:revision>
  <dcterms:created xsi:type="dcterms:W3CDTF">2015-08-08T03:49:49Z</dcterms:created>
  <dcterms:modified xsi:type="dcterms:W3CDTF">2015-09-03T01:22:27Z</dcterms:modified>
</cp:coreProperties>
</file>